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5" r:id="rId3"/>
    <p:sldId id="258" r:id="rId4"/>
    <p:sldId id="284" r:id="rId5"/>
    <p:sldId id="283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B8CBE-E5F6-4460-9DF7-53A7083B0DF7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C676C-9F47-4053-BC56-28F845A34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6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AFEDFDA2-01C6-49B9-B838-C94C1F159E2E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2</a:t>
            </a:fld>
            <a:endParaRPr lang="en-US" altLang="en-US" smtClean="0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C676C-9F47-4053-BC56-28F845A342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56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8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69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9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95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9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5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9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3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2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6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8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2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9600" cy="98742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   	</a:t>
            </a:r>
            <a:r>
              <a:rPr lang="en-US" altLang="en-US" sz="3600" smtClean="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19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562600"/>
          </a:xfrm>
        </p:spPr>
        <p:txBody>
          <a:bodyPr>
            <a:normAutofit lnSpcReduction="10000"/>
          </a:bodyPr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17: </a:t>
            </a:r>
            <a:r>
              <a:rPr lang="es-ES_tradnl" altLang="en-US" sz="2800" dirty="0" smtClean="0"/>
              <a:t>¿Entiendes los verbos de cambio radical?</a:t>
            </a:r>
          </a:p>
          <a:p>
            <a:pPr marL="533400" indent="-533400"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 Inicial: </a:t>
            </a:r>
          </a:p>
          <a:p>
            <a:pPr marL="533400" indent="-533400"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</a:t>
            </a:r>
            <a:r>
              <a:rPr lang="en-US" altLang="en-US" sz="2800" i="1" dirty="0">
                <a:solidFill>
                  <a:srgbClr val="00B050"/>
                </a:solidFill>
              </a:rPr>
              <a:t>: To practice and use ‘stem changing’ verbs with sports vocabulary.</a:t>
            </a:r>
          </a:p>
          <a:p>
            <a:pPr marL="533400" indent="-533400" eaLnBrk="1" hangingPunct="1"/>
            <a:r>
              <a:rPr lang="es-ES_tradnl" altLang="en-US" sz="2800" dirty="0" err="1" smtClean="0"/>
              <a:t>Form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according</a:t>
            </a:r>
            <a:r>
              <a:rPr lang="es-ES_tradnl" altLang="en-US" sz="2800" dirty="0" smtClean="0"/>
              <a:t> to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model</a:t>
            </a:r>
            <a:r>
              <a:rPr lang="es-ES_tradnl" altLang="en-US" sz="2800" dirty="0" smtClean="0"/>
              <a:t>.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dirty="0" smtClean="0"/>
              <a:t>	</a:t>
            </a:r>
            <a:r>
              <a:rPr lang="es-ES_tradnl" altLang="en-US" sz="2400" dirty="0" smtClean="0">
                <a:solidFill>
                  <a:schemeClr val="hlink"/>
                </a:solidFill>
              </a:rPr>
              <a:t>	</a:t>
            </a:r>
            <a:r>
              <a:rPr lang="es-ES_tradnl" altLang="en-US" sz="2400" b="1" dirty="0" smtClean="0">
                <a:solidFill>
                  <a:schemeClr val="hlink"/>
                </a:solidFill>
              </a:rPr>
              <a:t>el segundo tiempo/empezar. </a:t>
            </a:r>
            <a:r>
              <a:rPr lang="es-ES_tradnl" altLang="en-US" sz="2400" b="1" dirty="0" smtClean="0">
                <a:solidFill>
                  <a:schemeClr val="hlink"/>
                </a:solidFill>
                <a:sym typeface="Wingdings" pitchFamily="2" charset="2"/>
              </a:rPr>
              <a:t>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b="1" dirty="0" smtClean="0"/>
              <a:t>			</a:t>
            </a:r>
            <a:r>
              <a:rPr lang="es-ES_tradnl" altLang="en-US" sz="2400" b="1" dirty="0" smtClean="0">
                <a:solidFill>
                  <a:schemeClr val="accent1"/>
                </a:solidFill>
              </a:rPr>
              <a:t>el segundo tiempo emp</a:t>
            </a:r>
            <a:r>
              <a:rPr lang="es-ES_tradnl" altLang="en-US" sz="2400" b="1" u="sng" dirty="0" smtClean="0">
                <a:solidFill>
                  <a:schemeClr val="accent1"/>
                </a:solidFill>
              </a:rPr>
              <a:t>ie</a:t>
            </a:r>
            <a:r>
              <a:rPr lang="es-ES_tradnl" altLang="en-US" sz="2400" b="1" dirty="0" smtClean="0">
                <a:solidFill>
                  <a:schemeClr val="accent1"/>
                </a:solidFill>
              </a:rPr>
              <a:t>za.</a:t>
            </a:r>
            <a:endParaRPr lang="es-ES_tradnl" altLang="en-US" sz="2400" b="1" dirty="0" smtClean="0"/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los trabajadores/empezar a las 7 de la mañana. 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 profesor/querer enseñar.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ellos/preferir estudiar mucho para los exámenes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Sandra/querer sacar un cien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 equipo de futbol/no perder los juegos</a:t>
            </a:r>
          </a:p>
        </p:txBody>
      </p:sp>
    </p:spTree>
    <p:extLst>
      <p:ext uri="{BB962C8B-B14F-4D97-AF65-F5344CB8AC3E}">
        <p14:creationId xmlns:p14="http://schemas.microsoft.com/office/powerpoint/2010/main" val="16978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155098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008000"/>
                </a:solidFill>
              </a:rPr>
              <a:t>The u→ue and o→ue verbs work the same way.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pPr eaLnBrk="1" hangingPunct="1"/>
            <a:r>
              <a:rPr lang="en-US" altLang="en-US" smtClean="0"/>
              <a:t>Poder</a:t>
            </a:r>
          </a:p>
          <a:p>
            <a:pPr eaLnBrk="1" hangingPunct="1"/>
            <a:r>
              <a:rPr lang="en-US" altLang="en-US" smtClean="0"/>
              <a:t>Jugar</a:t>
            </a:r>
          </a:p>
          <a:p>
            <a:pPr eaLnBrk="1" hangingPunct="1"/>
            <a:r>
              <a:rPr lang="en-US" altLang="en-US" smtClean="0"/>
              <a:t>Dormir</a:t>
            </a:r>
          </a:p>
          <a:p>
            <a:pPr eaLnBrk="1" hangingPunct="1"/>
            <a:r>
              <a:rPr lang="en-US" altLang="en-US" smtClean="0"/>
              <a:t>Soñar</a:t>
            </a:r>
          </a:p>
          <a:p>
            <a:pPr eaLnBrk="1" hangingPunct="1"/>
            <a:r>
              <a:rPr lang="en-US" altLang="en-US" smtClean="0"/>
              <a:t>Volver</a:t>
            </a:r>
          </a:p>
          <a:p>
            <a:pPr eaLnBrk="1" hangingPunct="1"/>
            <a:r>
              <a:rPr lang="en-US" altLang="en-US" smtClean="0"/>
              <a:t>Devolver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743200" y="1600200"/>
            <a:ext cx="5943600" cy="4530725"/>
          </a:xfrm>
        </p:spPr>
        <p:txBody>
          <a:bodyPr/>
          <a:lstStyle/>
          <a:p>
            <a:pPr eaLnBrk="1" hangingPunct="1"/>
            <a:r>
              <a:rPr lang="en-US" altLang="en-US" smtClean="0"/>
              <a:t>to be able to (can)</a:t>
            </a:r>
          </a:p>
          <a:p>
            <a:pPr eaLnBrk="1" hangingPunct="1"/>
            <a:r>
              <a:rPr lang="en-US" altLang="en-US" smtClean="0"/>
              <a:t>to play</a:t>
            </a:r>
          </a:p>
          <a:p>
            <a:pPr eaLnBrk="1" hangingPunct="1"/>
            <a:r>
              <a:rPr lang="en-US" altLang="en-US" smtClean="0"/>
              <a:t>to sleep</a:t>
            </a:r>
          </a:p>
          <a:p>
            <a:pPr eaLnBrk="1" hangingPunct="1"/>
            <a:r>
              <a:rPr lang="en-US" altLang="en-US" smtClean="0"/>
              <a:t>to dream</a:t>
            </a:r>
          </a:p>
          <a:p>
            <a:pPr eaLnBrk="1" hangingPunct="1"/>
            <a:r>
              <a:rPr lang="en-US" altLang="en-US" smtClean="0"/>
              <a:t>to return (to a place)</a:t>
            </a:r>
          </a:p>
          <a:p>
            <a:pPr eaLnBrk="1" hangingPunct="1"/>
            <a:r>
              <a:rPr lang="en-US" altLang="en-US" smtClean="0"/>
              <a:t>to return (a thing)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228600" y="50323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8000"/>
                </a:solidFill>
                <a:latin typeface="Garamond" pitchFamily="18" charset="0"/>
              </a:rPr>
              <a:t>First, find the “o” or “u” in the stem that is going to change:</a:t>
            </a: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990600" y="16002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1" name="Oval 7"/>
          <p:cNvSpPr>
            <a:spLocks noChangeArrowheads="1"/>
          </p:cNvSpPr>
          <p:nvPr/>
        </p:nvSpPr>
        <p:spPr bwMode="auto">
          <a:xfrm>
            <a:off x="990600" y="2133600"/>
            <a:ext cx="2286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1143000" y="2667000"/>
            <a:ext cx="2286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3" name="Oval 9"/>
          <p:cNvSpPr>
            <a:spLocks noChangeArrowheads="1"/>
          </p:cNvSpPr>
          <p:nvPr/>
        </p:nvSpPr>
        <p:spPr bwMode="auto">
          <a:xfrm>
            <a:off x="990600" y="31242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4" name="Oval 10"/>
          <p:cNvSpPr>
            <a:spLocks noChangeArrowheads="1"/>
          </p:cNvSpPr>
          <p:nvPr/>
        </p:nvSpPr>
        <p:spPr bwMode="auto">
          <a:xfrm>
            <a:off x="1066800" y="36576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5" name="Oval 11"/>
          <p:cNvSpPr>
            <a:spLocks noChangeArrowheads="1"/>
          </p:cNvSpPr>
          <p:nvPr/>
        </p:nvSpPr>
        <p:spPr bwMode="auto">
          <a:xfrm>
            <a:off x="1371600" y="41910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2476" name="Picture 12" descr="MC900440408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2578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59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7318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b="1" dirty="0" err="1" smtClean="0">
                <a:solidFill>
                  <a:srgbClr val="FF0000"/>
                </a:solidFill>
              </a:rPr>
              <a:t>Conjugacion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radical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108075"/>
            <a:ext cx="7467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	COMENZAR      DEMOSTRAR	   SENTIR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i="1" dirty="0" smtClean="0"/>
              <a:t>        (to begin)		(to demonstrate)	    (to feel)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43434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71628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" y="2133600"/>
            <a:ext cx="7467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Yo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Tú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Él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ella</a:t>
            </a:r>
            <a:r>
              <a:rPr lang="en-US" altLang="en-US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Ud</a:t>
            </a:r>
            <a:r>
              <a:rPr lang="en-US" altLang="en-US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Nosotros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Ellos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Ellas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Uds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76200" y="21336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8288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" y="26670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200" y="32766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200" y="44958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200" y="50292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87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228600"/>
            <a:ext cx="8686800" cy="6400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smtClean="0">
                <a:solidFill>
                  <a:srgbClr val="0070C0"/>
                </a:solidFill>
              </a:rPr>
              <a:t>I-</a:t>
            </a:r>
            <a:r>
              <a:rPr lang="en-US" sz="3600" smtClean="0"/>
              <a:t>Form sentences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Yo/querer/comer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¿pensar/tú/ir/café?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Nosotros/querer/comer/también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Nosotros/preferir/comer/también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¿a qué hora/empezar/ellos/ servir/ restaurante?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Tú/pensar/comer/tarde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Nosotros/querer/comer/temprano.</a:t>
            </a:r>
            <a:endParaRPr lang="es-ES_tradnl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29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72" y="1219200"/>
            <a:ext cx="8977928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paragraph</a:t>
            </a:r>
            <a:r>
              <a:rPr lang="es-ES_tradnl" altLang="en-US" sz="2800" dirty="0" smtClean="0"/>
              <a:t> has </a:t>
            </a:r>
            <a:r>
              <a:rPr lang="es-ES_tradnl" altLang="en-US" sz="2800" dirty="0" err="1" smtClean="0"/>
              <a:t>many</a:t>
            </a:r>
            <a:r>
              <a:rPr lang="es-ES_tradnl" altLang="en-US" sz="2800" dirty="0" smtClean="0"/>
              <a:t> “</a:t>
            </a:r>
            <a:r>
              <a:rPr lang="es-ES_tradnl" altLang="en-US" sz="2800" dirty="0" err="1" smtClean="0"/>
              <a:t>stem-changing</a:t>
            </a:r>
            <a:r>
              <a:rPr lang="es-ES_tradnl" altLang="en-US" sz="2800" dirty="0" smtClean="0"/>
              <a:t>”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mistakes</a:t>
            </a:r>
            <a:r>
              <a:rPr lang="es-ES_tradnl" altLang="en-US" sz="2800" dirty="0" smtClean="0"/>
              <a:t>.  </a:t>
            </a:r>
            <a:r>
              <a:rPr lang="es-ES_tradnl" altLang="en-US" sz="2800" dirty="0" err="1" smtClean="0"/>
              <a:t>Find</a:t>
            </a:r>
            <a:r>
              <a:rPr lang="es-ES_tradnl" altLang="en-US" sz="2800" dirty="0" smtClean="0"/>
              <a:t> and </a:t>
            </a:r>
            <a:r>
              <a:rPr lang="es-ES_tradnl" altLang="en-US" sz="2800" dirty="0" err="1" smtClean="0"/>
              <a:t>fix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incorrect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conjugations</a:t>
            </a:r>
            <a:r>
              <a:rPr lang="es-ES_tradnl" altLang="en-US" sz="2800" dirty="0"/>
              <a:t>.</a:t>
            </a:r>
            <a:endParaRPr lang="es-ES_tradnl" altLang="en-US" sz="2800" dirty="0" smtClean="0"/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s-ES_tradnl" altLang="en-US" i="1" dirty="0" smtClean="0"/>
              <a:t>	Mi amiga, Silvia, no </a:t>
            </a:r>
            <a:r>
              <a:rPr lang="es-ES_tradnl" altLang="en-US" i="1" dirty="0" err="1" smtClean="0"/>
              <a:t>dorme</a:t>
            </a:r>
            <a:r>
              <a:rPr lang="es-ES_tradnl" altLang="en-US" i="1" dirty="0" smtClean="0"/>
              <a:t> muchas horas. Ella no </a:t>
            </a:r>
            <a:r>
              <a:rPr lang="es-ES_tradnl" altLang="en-US" i="1" dirty="0" err="1" smtClean="0"/>
              <a:t>volve</a:t>
            </a:r>
            <a:r>
              <a:rPr lang="es-ES_tradnl" altLang="en-US" i="1" dirty="0" smtClean="0"/>
              <a:t>  a su casa hasta la una de la mañana. Ella y yo </a:t>
            </a:r>
            <a:r>
              <a:rPr lang="es-ES_tradnl" altLang="en-US" i="1" dirty="0" err="1" smtClean="0"/>
              <a:t>prefieremos</a:t>
            </a:r>
            <a:r>
              <a:rPr lang="es-ES_tradnl" altLang="en-US" i="1" dirty="0" smtClean="0"/>
              <a:t> bailar en las discotecas con chicos guapos. Silvia baila como Shakira. Ella no </a:t>
            </a:r>
            <a:r>
              <a:rPr lang="es-ES_tradnl" altLang="en-US" i="1" dirty="0" err="1" smtClean="0"/>
              <a:t>quere</a:t>
            </a:r>
            <a:r>
              <a:rPr lang="es-ES_tradnl" altLang="en-US" i="1" dirty="0" smtClean="0"/>
              <a:t> hablar con mamá y papá. </a:t>
            </a:r>
            <a:r>
              <a:rPr lang="es-ES_tradnl" altLang="en-US" i="1" dirty="0" err="1" smtClean="0"/>
              <a:t>Pensa</a:t>
            </a:r>
            <a:r>
              <a:rPr lang="es-ES_tradnl" altLang="en-US" i="1" dirty="0" smtClean="0"/>
              <a:t> que ellos no comprenden la situación. ¡Silvia es normal!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73183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b="1" dirty="0" smtClean="0">
                <a:solidFill>
                  <a:srgbClr val="FF0000"/>
                </a:solidFill>
              </a:rPr>
              <a:t>PRACTICA EN GRUPO</a:t>
            </a:r>
          </a:p>
        </p:txBody>
      </p:sp>
    </p:spTree>
    <p:extLst>
      <p:ext uri="{BB962C8B-B14F-4D97-AF65-F5344CB8AC3E}">
        <p14:creationId xmlns:p14="http://schemas.microsoft.com/office/powerpoint/2010/main" val="18623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PARA LA PRUEBA C</a:t>
            </a:r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 smtClean="0"/>
              <a:t>for QUIZ C </a:t>
            </a:r>
            <a:r>
              <a:rPr lang="en-US" dirty="0" smtClean="0"/>
              <a:t>TOMORROW!!</a:t>
            </a:r>
            <a:endParaRPr lang="en-US" dirty="0" smtClean="0"/>
          </a:p>
          <a:p>
            <a:pPr lvl="1"/>
            <a:r>
              <a:rPr lang="en-US" dirty="0" smtClean="0"/>
              <a:t>“Boot” verbs</a:t>
            </a:r>
          </a:p>
          <a:p>
            <a:pPr lvl="1"/>
            <a:r>
              <a:rPr lang="en-US" dirty="0" smtClean="0"/>
              <a:t>Question Words </a:t>
            </a:r>
            <a:r>
              <a:rPr lang="en-US" i="1" dirty="0" smtClean="0"/>
              <a:t>(with accents)</a:t>
            </a:r>
          </a:p>
          <a:p>
            <a:pPr lvl="1"/>
            <a:r>
              <a:rPr lang="en-US" dirty="0" smtClean="0"/>
              <a:t>Maps </a:t>
            </a:r>
            <a:r>
              <a:rPr lang="en-US" i="1" dirty="0" smtClean="0"/>
              <a:t>(spelling &amp; capitalization)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7430</TotalTime>
  <Words>199</Words>
  <Application>Microsoft Office PowerPoint</Application>
  <PresentationFormat>On-screen Show (4:3)</PresentationFormat>
  <Paragraphs>56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    Clase 802 La fecha es el 19 de octubre del 2017</vt:lpstr>
      <vt:lpstr>The u→ue and o→ue verbs work the same way.</vt:lpstr>
      <vt:lpstr>Conjugacion de verbos de cambio radical</vt:lpstr>
      <vt:lpstr>PowerPoint Presentation</vt:lpstr>
      <vt:lpstr>PRACTICA EN GRUPO</vt:lpstr>
      <vt:lpstr>Tarea 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35</cp:revision>
  <dcterms:created xsi:type="dcterms:W3CDTF">2015-10-21T18:41:26Z</dcterms:created>
  <dcterms:modified xsi:type="dcterms:W3CDTF">2017-10-19T20:30:51Z</dcterms:modified>
</cp:coreProperties>
</file>